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67" r:id="rId2"/>
    <p:sldId id="256" r:id="rId3"/>
    <p:sldId id="257" r:id="rId4"/>
    <p:sldId id="277" r:id="rId5"/>
    <p:sldId id="278" r:id="rId6"/>
    <p:sldId id="266" r:id="rId7"/>
    <p:sldId id="264" r:id="rId8"/>
    <p:sldId id="268" r:id="rId9"/>
    <p:sldId id="269" r:id="rId10"/>
    <p:sldId id="271" r:id="rId11"/>
    <p:sldId id="260" r:id="rId12"/>
    <p:sldId id="270" r:id="rId13"/>
    <p:sldId id="258" r:id="rId14"/>
    <p:sldId id="259" r:id="rId15"/>
    <p:sldId id="262" r:id="rId16"/>
    <p:sldId id="272" r:id="rId17"/>
    <p:sldId id="274" r:id="rId18"/>
    <p:sldId id="275" r:id="rId19"/>
    <p:sldId id="273"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p:cViewPr varScale="1">
        <p:scale>
          <a:sx n="82" d="100"/>
          <a:sy n="82" d="100"/>
        </p:scale>
        <p:origin x="749"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CFD408-E1F1-4651-9171-92DA2B4E0DF7}"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38BED99-51CD-46A2-B33A-3F918B127A89}" type="datetimeFigureOut">
              <a:rPr lang="en-IN" smtClean="0"/>
              <a:pPr/>
              <a:t>13-05-2018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8077200" y="6356350"/>
            <a:ext cx="609600" cy="365125"/>
          </a:xfrm>
        </p:spPr>
        <p:txBody>
          <a:bodyPr/>
          <a:lstStyle/>
          <a:p>
            <a:fld id="{34CFD408-E1F1-4651-9171-92DA2B4E0DF7}" type="slidenum">
              <a:rPr lang="en-IN" smtClean="0"/>
              <a:pPr/>
              <a:t>‹#›</a:t>
            </a:fld>
            <a:endParaRPr lang="en-IN"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8BED99-51CD-46A2-B33A-3F918B127A89}" type="datetimeFigureOut">
              <a:rPr lang="en-IN" smtClean="0"/>
              <a:pPr/>
              <a:t>13-05-2018</a:t>
            </a:fld>
            <a:endParaRPr lang="en-IN"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4CFD408-E1F1-4651-9171-92DA2B4E0DF7}" type="slidenum">
              <a:rPr lang="en-IN" smtClean="0"/>
              <a:pPr/>
              <a:t>‹#›</a:t>
            </a:fld>
            <a:endParaRPr lang="en-IN"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blip>
          <a:srcRect/>
          <a:stretch>
            <a:fillRect l="-49000" r="-4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340768"/>
            <a:ext cx="7851648" cy="1828800"/>
          </a:xfrm>
        </p:spPr>
        <p:txBody>
          <a:bodyPr>
            <a:noAutofit/>
          </a:bodyPr>
          <a:lstStyle/>
          <a:p>
            <a:r>
              <a:rPr lang="en-US" sz="6600" b="0" dirty="0">
                <a:latin typeface="Times New Roman" panose="02020603050405020304" pitchFamily="18" charset="0"/>
                <a:cs typeface="Times New Roman" panose="02020603050405020304" pitchFamily="18" charset="0"/>
              </a:rPr>
              <a:t>RNS INSTITUTE OF TECHNOLOGY</a:t>
            </a:r>
            <a:endParaRPr lang="en-IN" sz="6600" b="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77500" lnSpcReduction="20000"/>
          </a:bodyPr>
          <a:lstStyle/>
          <a:p>
            <a:pPr algn="ctr"/>
            <a:endParaRPr lang="en-US" dirty="0">
              <a:solidFill>
                <a:schemeClr val="bg1"/>
              </a:solidFill>
            </a:endParaRPr>
          </a:p>
          <a:p>
            <a:pPr algn="ctr"/>
            <a:endParaRPr lang="en-US" dirty="0">
              <a:solidFill>
                <a:schemeClr val="bg1"/>
              </a:solidFill>
            </a:endParaRPr>
          </a:p>
          <a:p>
            <a:pPr algn="ctr"/>
            <a:r>
              <a:rPr lang="en-US" sz="4700" b="1" dirty="0">
                <a:solidFill>
                  <a:schemeClr val="bg1"/>
                </a:solidFill>
                <a:latin typeface="Times New Roman" panose="02020603050405020304" pitchFamily="18" charset="0"/>
                <a:cs typeface="Times New Roman" panose="02020603050405020304" pitchFamily="18" charset="0"/>
              </a:rPr>
              <a:t>DEPARTMENT OF INFORMATION SCIENCE AND ENGINEERING</a:t>
            </a:r>
            <a:endParaRPr lang="en-IN" sz="47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IMG_20171125_073540.JPG"/>
          <p:cNvPicPr>
            <a:picLocks noChangeAspect="1"/>
          </p:cNvPicPr>
          <p:nvPr/>
        </p:nvPicPr>
        <p:blipFill>
          <a:blip r:embed="rId3" cstate="print"/>
          <a:stretch>
            <a:fillRect/>
          </a:stretch>
        </p:blipFill>
        <p:spPr>
          <a:xfrm>
            <a:off x="13184" y="11885"/>
            <a:ext cx="1331640" cy="1299399"/>
          </a:xfrm>
          <a:prstGeom prst="rect">
            <a:avLst/>
          </a:prstGeom>
        </p:spPr>
      </p:pic>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229600" cy="5184576"/>
          </a:xfrm>
        </p:spPr>
        <p:txBody>
          <a:bodyPr/>
          <a:lstStyle/>
          <a:p>
            <a:pPr marL="274320" lvl="1" indent="-274320">
              <a:buClr>
                <a:schemeClr val="accent3"/>
              </a:buClr>
              <a:buSzPct val="95000"/>
            </a:pPr>
            <a:r>
              <a:rPr lang="en-US" sz="3200" b="1" dirty="0">
                <a:latin typeface="Andalus" pitchFamily="18" charset="-78"/>
                <a:cs typeface="Andalus" pitchFamily="18" charset="-78"/>
              </a:rPr>
              <a:t>USER MENU :</a:t>
            </a:r>
            <a:r>
              <a:rPr lang="en-US" sz="3200" dirty="0">
                <a:latin typeface="Andalus" pitchFamily="18" charset="-78"/>
                <a:cs typeface="Andalus" pitchFamily="18" charset="-78"/>
              </a:rPr>
              <a:t>Allows the user to just view the data stored in the database (restricted from performing create/edit/delete operations)</a:t>
            </a:r>
          </a:p>
          <a:p>
            <a:pPr>
              <a:buNone/>
            </a:pPr>
            <a:endParaRPr lang="en-IN" dirty="0"/>
          </a:p>
        </p:txBody>
      </p:sp>
      <p:pic>
        <p:nvPicPr>
          <p:cNvPr id="4" name="Picture 3" descr="user menu.PNG"/>
          <p:cNvPicPr>
            <a:picLocks noChangeAspect="1"/>
          </p:cNvPicPr>
          <p:nvPr/>
        </p:nvPicPr>
        <p:blipFill>
          <a:blip r:embed="rId2" cstate="print"/>
          <a:stretch>
            <a:fillRect/>
          </a:stretch>
        </p:blipFill>
        <p:spPr>
          <a:xfrm>
            <a:off x="899592" y="2780928"/>
            <a:ext cx="7344816" cy="3578581"/>
          </a:xfrm>
          <a:prstGeom prst="rect">
            <a:avLst/>
          </a:prstGeom>
        </p:spPr>
      </p:pic>
    </p:spTree>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92696"/>
            <a:ext cx="8013576" cy="792088"/>
          </a:xfrm>
        </p:spPr>
        <p:txBody>
          <a:bodyPr>
            <a:normAutofit fontScale="90000"/>
          </a:bodyPr>
          <a:lstStyle/>
          <a:p>
            <a:r>
              <a:rPr lang="en-US" dirty="0">
                <a:latin typeface="Andalus" pitchFamily="18" charset="-78"/>
                <a:cs typeface="Andalus" pitchFamily="18" charset="-78"/>
              </a:rPr>
              <a:t>REQUIREMENT SPECIFICATION</a:t>
            </a:r>
            <a:endParaRPr lang="en-IN" dirty="0">
              <a:latin typeface="Andalus" pitchFamily="18" charset="-78"/>
              <a:cs typeface="Andalus" pitchFamily="18" charset="-78"/>
            </a:endParaRPr>
          </a:p>
        </p:txBody>
      </p:sp>
      <p:sp>
        <p:nvSpPr>
          <p:cNvPr id="3" name="Content Placeholder 2"/>
          <p:cNvSpPr>
            <a:spLocks noGrp="1"/>
          </p:cNvSpPr>
          <p:nvPr>
            <p:ph idx="1"/>
          </p:nvPr>
        </p:nvSpPr>
        <p:spPr>
          <a:xfrm>
            <a:off x="395536" y="1988840"/>
            <a:ext cx="8229600" cy="5301208"/>
          </a:xfrm>
        </p:spPr>
        <p:txBody>
          <a:bodyPr>
            <a:normAutofit fontScale="40000" lnSpcReduction="20000"/>
          </a:bodyPr>
          <a:lstStyle/>
          <a:p>
            <a:r>
              <a:rPr lang="en-US" sz="6500" dirty="0">
                <a:latin typeface="Andalus" pitchFamily="18" charset="-78"/>
                <a:cs typeface="Andalus" pitchFamily="18" charset="-78"/>
              </a:rPr>
              <a:t>SOFTWARE REQUIREMENTS:</a:t>
            </a:r>
          </a:p>
          <a:p>
            <a:pPr marL="571500" indent="-571500">
              <a:buNone/>
            </a:pPr>
            <a:r>
              <a:rPr lang="en-US" sz="4200" dirty="0">
                <a:latin typeface="Andalus" pitchFamily="18" charset="-78"/>
                <a:cs typeface="Andalus" pitchFamily="18" charset="-78"/>
              </a:rPr>
              <a:t>   System Software                            : Windows 7</a:t>
            </a:r>
          </a:p>
          <a:p>
            <a:pPr>
              <a:buNone/>
            </a:pPr>
            <a:r>
              <a:rPr lang="en-US" sz="4200" dirty="0">
                <a:latin typeface="Andalus" pitchFamily="18" charset="-78"/>
                <a:cs typeface="Andalus" pitchFamily="18" charset="-78"/>
              </a:rPr>
              <a:t>   Web development environment   : WAMP- consisting of					                Apache (web server), 					                MySQL(database),</a:t>
            </a:r>
          </a:p>
          <a:p>
            <a:pPr>
              <a:buNone/>
            </a:pPr>
            <a:r>
              <a:rPr lang="en-US" sz="4200" dirty="0">
                <a:latin typeface="Andalus" pitchFamily="18" charset="-78"/>
                <a:cs typeface="Andalus" pitchFamily="18" charset="-78"/>
              </a:rPr>
              <a:t>		                                             PHP(server side scripting language)</a:t>
            </a:r>
          </a:p>
          <a:p>
            <a:pPr>
              <a:buNone/>
            </a:pPr>
            <a:endParaRPr lang="en-US" dirty="0"/>
          </a:p>
          <a:p>
            <a:r>
              <a:rPr lang="en-US" sz="6700" dirty="0">
                <a:latin typeface="Andalus" pitchFamily="18" charset="-78"/>
                <a:cs typeface="Andalus" pitchFamily="18" charset="-78"/>
              </a:rPr>
              <a:t> HARDWARE REQUIREMENTS: </a:t>
            </a:r>
          </a:p>
          <a:p>
            <a:pPr>
              <a:buNone/>
            </a:pPr>
            <a:r>
              <a:rPr lang="en-US" sz="4200" dirty="0">
                <a:latin typeface="Andalus" pitchFamily="18" charset="-78"/>
                <a:cs typeface="Andalus" pitchFamily="18" charset="-78"/>
              </a:rPr>
              <a:t>    Processors                                      : Intel Pentium</a:t>
            </a:r>
          </a:p>
          <a:p>
            <a:pPr>
              <a:buNone/>
            </a:pPr>
            <a:r>
              <a:rPr lang="en-US" sz="4200" dirty="0">
                <a:latin typeface="Andalus" pitchFamily="18" charset="-78"/>
                <a:cs typeface="Andalus" pitchFamily="18" charset="-78"/>
              </a:rPr>
              <a:t>    RAM                                               :  64MB</a:t>
            </a:r>
          </a:p>
          <a:p>
            <a:pPr>
              <a:buNone/>
            </a:pPr>
            <a:r>
              <a:rPr lang="en-US" sz="4200" dirty="0">
                <a:latin typeface="Andalus" pitchFamily="18" charset="-78"/>
                <a:cs typeface="Andalus" pitchFamily="18" charset="-78"/>
              </a:rPr>
              <a:t>    Storage                                           : 10GB                    </a:t>
            </a:r>
          </a:p>
          <a:p>
            <a:pPr>
              <a:buNone/>
            </a:pPr>
            <a:endParaRPr lang="en-US" sz="4200" dirty="0"/>
          </a:p>
          <a:p>
            <a:pPr>
              <a:buNone/>
            </a:pPr>
            <a:endParaRPr lang="en-US" dirty="0"/>
          </a:p>
          <a:p>
            <a:pPr>
              <a:buNone/>
            </a:pPr>
            <a:endParaRPr lang="en-US" dirty="0"/>
          </a:p>
          <a:p>
            <a:pPr>
              <a:buNone/>
            </a:pPr>
            <a:endParaRPr lang="en-US" dirty="0"/>
          </a:p>
          <a:p>
            <a:pPr>
              <a:buNone/>
            </a:pPr>
            <a:r>
              <a:rPr lang="en-US" dirty="0"/>
              <a:t>				    </a:t>
            </a:r>
          </a:p>
          <a:p>
            <a:pPr>
              <a:buNone/>
            </a:pPr>
            <a:r>
              <a:rPr lang="en-US" dirty="0"/>
              <a:t>     </a:t>
            </a:r>
          </a:p>
          <a:p>
            <a:pPr>
              <a:buNone/>
            </a:pPr>
            <a:r>
              <a:rPr lang="en-US" dirty="0"/>
              <a:t>							</a:t>
            </a:r>
          </a:p>
          <a:p>
            <a:pPr>
              <a:buNone/>
            </a:pPr>
            <a:r>
              <a:rPr lang="en-US" dirty="0"/>
              <a:t>         </a:t>
            </a:r>
          </a:p>
          <a:p>
            <a:pPr>
              <a:buNone/>
            </a:pPr>
            <a:r>
              <a:rPr lang="en-US" dirty="0"/>
              <a:t>      </a:t>
            </a:r>
            <a:endParaRPr lang="en-IN" dirty="0"/>
          </a:p>
        </p:txBody>
      </p:sp>
    </p:spTree>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08720"/>
            <a:ext cx="8229600" cy="2088232"/>
          </a:xfrm>
        </p:spPr>
        <p:txBody>
          <a:bodyPr>
            <a:normAutofit fontScale="90000"/>
          </a:bodyPr>
          <a:lstStyle/>
          <a:p>
            <a:r>
              <a:rPr lang="en-US" dirty="0">
                <a:latin typeface="Andalus" pitchFamily="18" charset="-78"/>
                <a:cs typeface="Andalus" pitchFamily="18" charset="-78"/>
              </a:rPr>
              <a:t>TABLES CREATED:</a:t>
            </a:r>
            <a:r>
              <a:rPr lang="en-US" sz="3600" dirty="0">
                <a:solidFill>
                  <a:schemeClr val="tx1"/>
                </a:solidFill>
                <a:latin typeface="Andalus" pitchFamily="18" charset="-78"/>
                <a:cs typeface="Andalus" pitchFamily="18" charset="-78"/>
              </a:rPr>
              <a:t>ADMIN_LOGIN,</a:t>
            </a:r>
            <a:br>
              <a:rPr lang="en-US" sz="3600" dirty="0">
                <a:solidFill>
                  <a:schemeClr val="tx1"/>
                </a:solidFill>
                <a:latin typeface="Andalus" pitchFamily="18" charset="-78"/>
                <a:cs typeface="Andalus" pitchFamily="18" charset="-78"/>
              </a:rPr>
            </a:br>
            <a:r>
              <a:rPr lang="en-US" sz="3600" dirty="0">
                <a:solidFill>
                  <a:schemeClr val="tx1"/>
                </a:solidFill>
                <a:latin typeface="Andalus" pitchFamily="18" charset="-78"/>
                <a:cs typeface="Andalus" pitchFamily="18" charset="-78"/>
              </a:rPr>
              <a:t>USER_LOGIN,PLAYER,TEAM,SEASON,</a:t>
            </a:r>
            <a:br>
              <a:rPr lang="en-US" sz="3600" dirty="0">
                <a:solidFill>
                  <a:schemeClr val="tx1"/>
                </a:solidFill>
                <a:latin typeface="Andalus" pitchFamily="18" charset="-78"/>
                <a:cs typeface="Andalus" pitchFamily="18" charset="-78"/>
              </a:rPr>
            </a:br>
            <a:r>
              <a:rPr lang="en-US" sz="3600" dirty="0">
                <a:solidFill>
                  <a:schemeClr val="tx1"/>
                </a:solidFill>
                <a:latin typeface="Andalus" pitchFamily="18" charset="-78"/>
                <a:cs typeface="Andalus" pitchFamily="18" charset="-78"/>
              </a:rPr>
              <a:t>PLAYER_PLAY_DRETAILS,TEAM_PLAY_DETAILS,MATCH_DETAILS</a:t>
            </a:r>
            <a:endParaRPr lang="en-IN" sz="3600" dirty="0">
              <a:solidFill>
                <a:schemeClr val="tx1"/>
              </a:solidFill>
              <a:latin typeface="Andalus" pitchFamily="18" charset="-78"/>
              <a:cs typeface="Andalus" pitchFamily="18" charset="-78"/>
            </a:endParaRPr>
          </a:p>
        </p:txBody>
      </p:sp>
      <p:pic>
        <p:nvPicPr>
          <p:cNvPr id="4" name="Content Placeholder 3" descr="BACKEND.PNG"/>
          <p:cNvPicPr>
            <a:picLocks noGrp="1" noChangeAspect="1"/>
          </p:cNvPicPr>
          <p:nvPr>
            <p:ph idx="1"/>
          </p:nvPr>
        </p:nvPicPr>
        <p:blipFill>
          <a:blip r:embed="rId2" cstate="print"/>
          <a:stretch>
            <a:fillRect/>
          </a:stretch>
        </p:blipFill>
        <p:spPr>
          <a:xfrm>
            <a:off x="323528" y="2996952"/>
            <a:ext cx="7715200" cy="3552501"/>
          </a:xfrm>
        </p:spPr>
      </p:pic>
    </p:spTree>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fontScale="90000"/>
          </a:bodyPr>
          <a:lstStyle/>
          <a:p>
            <a:r>
              <a:rPr lang="en-US" dirty="0">
                <a:latin typeface="Andalus" pitchFamily="18" charset="-78"/>
                <a:cs typeface="Andalus" pitchFamily="18" charset="-78"/>
              </a:rPr>
              <a:t>ENTITY RELATIONSHIP DIAGRAM</a:t>
            </a:r>
            <a:endParaRPr lang="en-IN" dirty="0">
              <a:latin typeface="Andalus" pitchFamily="18" charset="-78"/>
              <a:cs typeface="Andalus" pitchFamily="18" charset="-78"/>
            </a:endParaRPr>
          </a:p>
        </p:txBody>
      </p:sp>
      <p:pic>
        <p:nvPicPr>
          <p:cNvPr id="4" name="Content Placeholder 3" descr="entity final.PNG"/>
          <p:cNvPicPr>
            <a:picLocks noGrp="1" noChangeAspect="1"/>
          </p:cNvPicPr>
          <p:nvPr>
            <p:ph idx="1"/>
          </p:nvPr>
        </p:nvPicPr>
        <p:blipFill>
          <a:blip r:embed="rId2" cstate="print"/>
          <a:stretch>
            <a:fillRect/>
          </a:stretch>
        </p:blipFill>
        <p:spPr>
          <a:xfrm>
            <a:off x="0" y="1451399"/>
            <a:ext cx="9144000" cy="5406601"/>
          </a:xfrm>
        </p:spPr>
      </p:pic>
      <p:sp>
        <p:nvSpPr>
          <p:cNvPr id="5" name="TextBox 4"/>
          <p:cNvSpPr txBox="1"/>
          <p:nvPr/>
        </p:nvSpPr>
        <p:spPr>
          <a:xfrm>
            <a:off x="2555776" y="2276872"/>
            <a:ext cx="319318" cy="369332"/>
          </a:xfrm>
          <a:prstGeom prst="rect">
            <a:avLst/>
          </a:prstGeom>
          <a:noFill/>
        </p:spPr>
        <p:txBody>
          <a:bodyPr wrap="none" rtlCol="0">
            <a:spAutoFit/>
          </a:bodyPr>
          <a:lstStyle/>
          <a:p>
            <a:r>
              <a:rPr lang="en-US" dirty="0"/>
              <a:t>n</a:t>
            </a:r>
            <a:endParaRPr lang="en-IN" dirty="0"/>
          </a:p>
        </p:txBody>
      </p:sp>
      <p:sp>
        <p:nvSpPr>
          <p:cNvPr id="7" name="TextBox 6"/>
          <p:cNvSpPr txBox="1"/>
          <p:nvPr/>
        </p:nvSpPr>
        <p:spPr>
          <a:xfrm>
            <a:off x="6228184" y="2492896"/>
            <a:ext cx="216024" cy="369332"/>
          </a:xfrm>
          <a:prstGeom prst="rect">
            <a:avLst/>
          </a:prstGeom>
          <a:noFill/>
        </p:spPr>
        <p:txBody>
          <a:bodyPr wrap="square" rtlCol="0">
            <a:spAutoFit/>
          </a:bodyPr>
          <a:lstStyle/>
          <a:p>
            <a:r>
              <a:rPr lang="en-US" dirty="0"/>
              <a:t>1</a:t>
            </a:r>
            <a:endParaRPr lang="en-IN" dirty="0"/>
          </a:p>
        </p:txBody>
      </p:sp>
      <p:sp>
        <p:nvSpPr>
          <p:cNvPr id="9" name="TextBox 8"/>
          <p:cNvSpPr txBox="1"/>
          <p:nvPr/>
        </p:nvSpPr>
        <p:spPr>
          <a:xfrm>
            <a:off x="3995936" y="2420888"/>
            <a:ext cx="432048" cy="369332"/>
          </a:xfrm>
          <a:prstGeom prst="rect">
            <a:avLst/>
          </a:prstGeom>
          <a:noFill/>
        </p:spPr>
        <p:txBody>
          <a:bodyPr wrap="square" rtlCol="0">
            <a:spAutoFit/>
          </a:bodyPr>
          <a:lstStyle/>
          <a:p>
            <a:r>
              <a:rPr lang="en-US" dirty="0"/>
              <a:t>m</a:t>
            </a:r>
            <a:endParaRPr lang="en-IN" dirty="0"/>
          </a:p>
        </p:txBody>
      </p:sp>
      <p:sp>
        <p:nvSpPr>
          <p:cNvPr id="10" name="TextBox 9"/>
          <p:cNvSpPr txBox="1"/>
          <p:nvPr/>
        </p:nvSpPr>
        <p:spPr>
          <a:xfrm>
            <a:off x="2339752" y="4149080"/>
            <a:ext cx="360040" cy="369332"/>
          </a:xfrm>
          <a:prstGeom prst="rect">
            <a:avLst/>
          </a:prstGeom>
          <a:noFill/>
        </p:spPr>
        <p:txBody>
          <a:bodyPr wrap="square" rtlCol="0">
            <a:spAutoFit/>
          </a:bodyPr>
          <a:lstStyle/>
          <a:p>
            <a:r>
              <a:rPr lang="en-US" dirty="0"/>
              <a:t>n</a:t>
            </a:r>
            <a:endParaRPr lang="en-IN" dirty="0"/>
          </a:p>
        </p:txBody>
      </p:sp>
      <p:sp>
        <p:nvSpPr>
          <p:cNvPr id="11" name="TextBox 10"/>
          <p:cNvSpPr txBox="1"/>
          <p:nvPr/>
        </p:nvSpPr>
        <p:spPr>
          <a:xfrm>
            <a:off x="4139952" y="4005064"/>
            <a:ext cx="457050" cy="369332"/>
          </a:xfrm>
          <a:prstGeom prst="rect">
            <a:avLst/>
          </a:prstGeom>
          <a:noFill/>
        </p:spPr>
        <p:txBody>
          <a:bodyPr wrap="square" rtlCol="0">
            <a:spAutoFit/>
          </a:bodyPr>
          <a:lstStyle/>
          <a:p>
            <a:r>
              <a:rPr lang="en-US" dirty="0"/>
              <a:t>m</a:t>
            </a:r>
            <a:endParaRPr lang="en-IN" dirty="0"/>
          </a:p>
        </p:txBody>
      </p:sp>
      <p:sp>
        <p:nvSpPr>
          <p:cNvPr id="12" name="TextBox 11"/>
          <p:cNvSpPr txBox="1"/>
          <p:nvPr/>
        </p:nvSpPr>
        <p:spPr>
          <a:xfrm>
            <a:off x="5724128" y="4077072"/>
            <a:ext cx="256802" cy="369332"/>
          </a:xfrm>
          <a:prstGeom prst="rect">
            <a:avLst/>
          </a:prstGeom>
          <a:noFill/>
        </p:spPr>
        <p:txBody>
          <a:bodyPr wrap="none" rtlCol="0">
            <a:spAutoFit/>
          </a:bodyPr>
          <a:lstStyle/>
          <a:p>
            <a:r>
              <a:rPr lang="en-US" dirty="0"/>
              <a:t>1</a:t>
            </a:r>
            <a:endParaRPr lang="en-IN" dirty="0"/>
          </a:p>
        </p:txBody>
      </p:sp>
      <p:sp>
        <p:nvSpPr>
          <p:cNvPr id="13" name="TextBox 12"/>
          <p:cNvSpPr txBox="1"/>
          <p:nvPr/>
        </p:nvSpPr>
        <p:spPr>
          <a:xfrm>
            <a:off x="899592" y="4365104"/>
            <a:ext cx="256802" cy="369332"/>
          </a:xfrm>
          <a:prstGeom prst="rect">
            <a:avLst/>
          </a:prstGeom>
          <a:noFill/>
        </p:spPr>
        <p:txBody>
          <a:bodyPr wrap="none" rtlCol="0">
            <a:spAutoFit/>
          </a:bodyPr>
          <a:lstStyle/>
          <a:p>
            <a:r>
              <a:rPr lang="en-US" dirty="0"/>
              <a:t>1</a:t>
            </a:r>
            <a:endParaRPr lang="en-IN" dirty="0"/>
          </a:p>
        </p:txBody>
      </p:sp>
      <p:sp>
        <p:nvSpPr>
          <p:cNvPr id="14" name="TextBox 13"/>
          <p:cNvSpPr txBox="1"/>
          <p:nvPr/>
        </p:nvSpPr>
        <p:spPr>
          <a:xfrm>
            <a:off x="1259632" y="5517232"/>
            <a:ext cx="463334" cy="369332"/>
          </a:xfrm>
          <a:prstGeom prst="rect">
            <a:avLst/>
          </a:prstGeom>
          <a:noFill/>
        </p:spPr>
        <p:txBody>
          <a:bodyPr wrap="square" rtlCol="0">
            <a:spAutoFit/>
          </a:bodyPr>
          <a:lstStyle/>
          <a:p>
            <a:r>
              <a:rPr lang="en-US" dirty="0"/>
              <a:t>n</a:t>
            </a:r>
            <a:endParaRPr lang="en-IN" dirty="0"/>
          </a:p>
        </p:txBody>
      </p:sp>
      <p:sp>
        <p:nvSpPr>
          <p:cNvPr id="15" name="TextBox 14"/>
          <p:cNvSpPr txBox="1"/>
          <p:nvPr/>
        </p:nvSpPr>
        <p:spPr>
          <a:xfrm>
            <a:off x="7092280" y="5733256"/>
            <a:ext cx="319318" cy="369332"/>
          </a:xfrm>
          <a:prstGeom prst="rect">
            <a:avLst/>
          </a:prstGeom>
          <a:noFill/>
        </p:spPr>
        <p:txBody>
          <a:bodyPr wrap="square" rtlCol="0">
            <a:spAutoFit/>
          </a:bodyPr>
          <a:lstStyle/>
          <a:p>
            <a:r>
              <a:rPr lang="en-US" dirty="0"/>
              <a:t>n</a:t>
            </a:r>
            <a:endParaRPr lang="en-IN" dirty="0"/>
          </a:p>
        </p:txBody>
      </p:sp>
      <p:sp>
        <p:nvSpPr>
          <p:cNvPr id="16" name="TextBox 15"/>
          <p:cNvSpPr txBox="1"/>
          <p:nvPr/>
        </p:nvSpPr>
        <p:spPr>
          <a:xfrm>
            <a:off x="7452320" y="4005064"/>
            <a:ext cx="328810" cy="369332"/>
          </a:xfrm>
          <a:prstGeom prst="rect">
            <a:avLst/>
          </a:prstGeom>
          <a:noFill/>
        </p:spPr>
        <p:txBody>
          <a:bodyPr wrap="square" rtlCol="0">
            <a:spAutoFit/>
          </a:bodyPr>
          <a:lstStyle/>
          <a:p>
            <a:r>
              <a:rPr lang="en-US" dirty="0"/>
              <a:t>1</a:t>
            </a:r>
            <a:endParaRPr lang="en-IN" dirty="0"/>
          </a:p>
        </p:txBody>
      </p:sp>
    </p:spTree>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US" dirty="0">
                <a:latin typeface="Andalus" pitchFamily="18" charset="-78"/>
                <a:cs typeface="Andalus" pitchFamily="18" charset="-78"/>
              </a:rPr>
              <a:t>SCHEMA DIAGRAM</a:t>
            </a:r>
            <a:endParaRPr lang="en-IN" dirty="0">
              <a:latin typeface="Andalus" pitchFamily="18" charset="-78"/>
              <a:cs typeface="Andalus" pitchFamily="18" charset="-78"/>
            </a:endParaRPr>
          </a:p>
        </p:txBody>
      </p:sp>
      <p:pic>
        <p:nvPicPr>
          <p:cNvPr id="6" name="Content Placeholder 5" descr="Capture final.PNG"/>
          <p:cNvPicPr>
            <a:picLocks noGrp="1" noChangeAspect="1"/>
          </p:cNvPicPr>
          <p:nvPr>
            <p:ph idx="1"/>
          </p:nvPr>
        </p:nvPicPr>
        <p:blipFill>
          <a:blip r:embed="rId2" cstate="print"/>
          <a:stretch>
            <a:fillRect/>
          </a:stretch>
        </p:blipFill>
        <p:spPr>
          <a:xfrm>
            <a:off x="0" y="1457672"/>
            <a:ext cx="9144000" cy="5400328"/>
          </a:xfrm>
        </p:spPr>
      </p:pic>
      <p:sp>
        <p:nvSpPr>
          <p:cNvPr id="7" name="TextBox 6"/>
          <p:cNvSpPr txBox="1"/>
          <p:nvPr/>
        </p:nvSpPr>
        <p:spPr>
          <a:xfrm>
            <a:off x="1331640" y="1700808"/>
            <a:ext cx="1224136" cy="338554"/>
          </a:xfrm>
          <a:prstGeom prst="rect">
            <a:avLst/>
          </a:prstGeom>
          <a:noFill/>
        </p:spPr>
        <p:txBody>
          <a:bodyPr wrap="square" rtlCol="0">
            <a:spAutoFit/>
          </a:bodyPr>
          <a:lstStyle/>
          <a:p>
            <a:r>
              <a:rPr lang="en-US" sz="1600" dirty="0"/>
              <a:t>PLAYER</a:t>
            </a:r>
            <a:endParaRPr lang="en-IN" sz="1600" dirty="0"/>
          </a:p>
        </p:txBody>
      </p:sp>
      <p:sp>
        <p:nvSpPr>
          <p:cNvPr id="8" name="TextBox 7"/>
          <p:cNvSpPr txBox="1"/>
          <p:nvPr/>
        </p:nvSpPr>
        <p:spPr>
          <a:xfrm>
            <a:off x="1331640" y="2564904"/>
            <a:ext cx="1080120" cy="338554"/>
          </a:xfrm>
          <a:prstGeom prst="rect">
            <a:avLst/>
          </a:prstGeom>
          <a:noFill/>
        </p:spPr>
        <p:txBody>
          <a:bodyPr wrap="square" rtlCol="0">
            <a:spAutoFit/>
          </a:bodyPr>
          <a:lstStyle/>
          <a:p>
            <a:r>
              <a:rPr lang="en-US" sz="1600" dirty="0"/>
              <a:t>TEAM</a:t>
            </a:r>
            <a:endParaRPr lang="en-IN" sz="1600" dirty="0"/>
          </a:p>
        </p:txBody>
      </p:sp>
      <p:sp>
        <p:nvSpPr>
          <p:cNvPr id="9" name="TextBox 8"/>
          <p:cNvSpPr txBox="1"/>
          <p:nvPr/>
        </p:nvSpPr>
        <p:spPr>
          <a:xfrm>
            <a:off x="1331640" y="3429000"/>
            <a:ext cx="1152128" cy="338554"/>
          </a:xfrm>
          <a:prstGeom prst="rect">
            <a:avLst/>
          </a:prstGeom>
          <a:noFill/>
        </p:spPr>
        <p:txBody>
          <a:bodyPr wrap="square" rtlCol="0">
            <a:spAutoFit/>
          </a:bodyPr>
          <a:lstStyle/>
          <a:p>
            <a:r>
              <a:rPr lang="en-US" sz="1600" dirty="0"/>
              <a:t>SEASON</a:t>
            </a:r>
            <a:endParaRPr lang="en-IN" sz="1600" dirty="0"/>
          </a:p>
        </p:txBody>
      </p:sp>
      <p:sp>
        <p:nvSpPr>
          <p:cNvPr id="10" name="TextBox 9"/>
          <p:cNvSpPr txBox="1"/>
          <p:nvPr/>
        </p:nvSpPr>
        <p:spPr>
          <a:xfrm>
            <a:off x="1259632" y="4293096"/>
            <a:ext cx="1296144" cy="338554"/>
          </a:xfrm>
          <a:prstGeom prst="rect">
            <a:avLst/>
          </a:prstGeom>
          <a:noFill/>
        </p:spPr>
        <p:txBody>
          <a:bodyPr wrap="square" rtlCol="0">
            <a:spAutoFit/>
          </a:bodyPr>
          <a:lstStyle/>
          <a:p>
            <a:r>
              <a:rPr lang="en-US" sz="1600" dirty="0"/>
              <a:t>PP DETAIL</a:t>
            </a:r>
            <a:endParaRPr lang="en-IN" sz="1600" dirty="0"/>
          </a:p>
        </p:txBody>
      </p:sp>
      <p:sp>
        <p:nvSpPr>
          <p:cNvPr id="12" name="TextBox 11"/>
          <p:cNvSpPr txBox="1"/>
          <p:nvPr/>
        </p:nvSpPr>
        <p:spPr>
          <a:xfrm>
            <a:off x="1331640" y="5085184"/>
            <a:ext cx="1368152" cy="338554"/>
          </a:xfrm>
          <a:prstGeom prst="rect">
            <a:avLst/>
          </a:prstGeom>
          <a:noFill/>
        </p:spPr>
        <p:txBody>
          <a:bodyPr wrap="square" rtlCol="0">
            <a:spAutoFit/>
          </a:bodyPr>
          <a:lstStyle/>
          <a:p>
            <a:r>
              <a:rPr lang="en-US" sz="1600" dirty="0"/>
              <a:t>TPDETAIL</a:t>
            </a:r>
            <a:endParaRPr lang="en-IN" sz="1600" dirty="0"/>
          </a:p>
        </p:txBody>
      </p:sp>
      <p:sp>
        <p:nvSpPr>
          <p:cNvPr id="13" name="TextBox 12"/>
          <p:cNvSpPr txBox="1"/>
          <p:nvPr/>
        </p:nvSpPr>
        <p:spPr>
          <a:xfrm>
            <a:off x="1331640" y="5949280"/>
            <a:ext cx="1008112" cy="338554"/>
          </a:xfrm>
          <a:prstGeom prst="rect">
            <a:avLst/>
          </a:prstGeom>
          <a:noFill/>
        </p:spPr>
        <p:txBody>
          <a:bodyPr wrap="square" rtlCol="0">
            <a:spAutoFit/>
          </a:bodyPr>
          <a:lstStyle/>
          <a:p>
            <a:r>
              <a:rPr lang="en-US" sz="1600" dirty="0"/>
              <a:t>MATCH</a:t>
            </a:r>
            <a:endParaRPr lang="en-IN" sz="1600" dirty="0"/>
          </a:p>
        </p:txBody>
      </p:sp>
    </p:spTree>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219256" cy="864096"/>
          </a:xfrm>
        </p:spPr>
        <p:txBody>
          <a:bodyPr/>
          <a:lstStyle/>
          <a:p>
            <a:r>
              <a:rPr lang="en-US" dirty="0">
                <a:latin typeface="Andalus" pitchFamily="18" charset="-78"/>
                <a:cs typeface="Andalus" pitchFamily="18" charset="-78"/>
              </a:rPr>
              <a:t>Triggers Implementation:</a:t>
            </a:r>
            <a:endParaRPr lang="en-IN" dirty="0">
              <a:latin typeface="Andalus" pitchFamily="18" charset="-78"/>
              <a:cs typeface="Andalus" pitchFamily="18" charset="-78"/>
            </a:endParaRPr>
          </a:p>
        </p:txBody>
      </p:sp>
      <p:pic>
        <p:nvPicPr>
          <p:cNvPr id="8" name="Content Placeholder 7" descr="t1.PNG"/>
          <p:cNvPicPr>
            <a:picLocks noGrp="1" noChangeAspect="1"/>
          </p:cNvPicPr>
          <p:nvPr>
            <p:ph idx="1"/>
          </p:nvPr>
        </p:nvPicPr>
        <p:blipFill>
          <a:blip r:embed="rId2" cstate="print"/>
          <a:stretch>
            <a:fillRect/>
          </a:stretch>
        </p:blipFill>
        <p:spPr>
          <a:xfrm>
            <a:off x="467544" y="1628800"/>
            <a:ext cx="3277058" cy="2210109"/>
          </a:xfrm>
        </p:spPr>
      </p:pic>
      <p:pic>
        <p:nvPicPr>
          <p:cNvPr id="9" name="Picture 8" descr="t2.PNG"/>
          <p:cNvPicPr>
            <a:picLocks noChangeAspect="1"/>
          </p:cNvPicPr>
          <p:nvPr/>
        </p:nvPicPr>
        <p:blipFill>
          <a:blip r:embed="rId3" cstate="print"/>
          <a:stretch>
            <a:fillRect/>
          </a:stretch>
        </p:blipFill>
        <p:spPr>
          <a:xfrm>
            <a:off x="3851920" y="1772816"/>
            <a:ext cx="4429744" cy="1962424"/>
          </a:xfrm>
          <a:prstGeom prst="rect">
            <a:avLst/>
          </a:prstGeom>
        </p:spPr>
      </p:pic>
      <p:pic>
        <p:nvPicPr>
          <p:cNvPr id="10" name="Picture 9" descr="t3.PNG"/>
          <p:cNvPicPr>
            <a:picLocks noChangeAspect="1"/>
          </p:cNvPicPr>
          <p:nvPr/>
        </p:nvPicPr>
        <p:blipFill>
          <a:blip r:embed="rId4" cstate="print"/>
          <a:stretch>
            <a:fillRect/>
          </a:stretch>
        </p:blipFill>
        <p:spPr>
          <a:xfrm>
            <a:off x="2699792" y="4077072"/>
            <a:ext cx="3219900" cy="1981477"/>
          </a:xfrm>
          <a:prstGeom prst="rect">
            <a:avLst/>
          </a:prstGeom>
        </p:spPr>
      </p:pic>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96752"/>
            <a:ext cx="8075240" cy="938368"/>
          </a:xfrm>
        </p:spPr>
        <p:txBody>
          <a:bodyPr>
            <a:normAutofit fontScale="90000"/>
          </a:bodyPr>
          <a:lstStyle/>
          <a:p>
            <a:r>
              <a:rPr lang="en-US" dirty="0">
                <a:latin typeface="Andalus" pitchFamily="18" charset="-78"/>
                <a:cs typeface="Andalus" pitchFamily="18" charset="-78"/>
              </a:rPr>
              <a:t>STORED PROCEDURES IMPLEMENTATION:</a:t>
            </a:r>
            <a:endParaRPr lang="en-IN" dirty="0">
              <a:latin typeface="Andalus" pitchFamily="18" charset="-78"/>
              <a:cs typeface="Andalus" pitchFamily="18" charset="-78"/>
            </a:endParaRPr>
          </a:p>
        </p:txBody>
      </p:sp>
      <p:pic>
        <p:nvPicPr>
          <p:cNvPr id="4" name="Content Placeholder 3" descr="sp1.PNG"/>
          <p:cNvPicPr>
            <a:picLocks noGrp="1" noChangeAspect="1"/>
          </p:cNvPicPr>
          <p:nvPr>
            <p:ph idx="1"/>
          </p:nvPr>
        </p:nvPicPr>
        <p:blipFill>
          <a:blip r:embed="rId2" cstate="print"/>
          <a:stretch>
            <a:fillRect/>
          </a:stretch>
        </p:blipFill>
        <p:spPr>
          <a:xfrm>
            <a:off x="323529" y="2348880"/>
            <a:ext cx="4176464" cy="2743583"/>
          </a:xfrm>
        </p:spPr>
      </p:pic>
      <p:pic>
        <p:nvPicPr>
          <p:cNvPr id="6" name="Picture 5" descr="sp2.PNG"/>
          <p:cNvPicPr>
            <a:picLocks noChangeAspect="1"/>
          </p:cNvPicPr>
          <p:nvPr/>
        </p:nvPicPr>
        <p:blipFill>
          <a:blip r:embed="rId3" cstate="print"/>
          <a:stretch>
            <a:fillRect/>
          </a:stretch>
        </p:blipFill>
        <p:spPr>
          <a:xfrm>
            <a:off x="4644008" y="2276872"/>
            <a:ext cx="4499992" cy="2736304"/>
          </a:xfrm>
          <a:prstGeom prst="rect">
            <a:avLst/>
          </a:prstGeom>
        </p:spPr>
      </p:pic>
    </p:spTree>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a:t>
            </a:r>
            <a:endParaRPr lang="en-IN" dirty="0"/>
          </a:p>
        </p:txBody>
      </p:sp>
      <p:sp>
        <p:nvSpPr>
          <p:cNvPr id="3" name="Content Placeholder 2"/>
          <p:cNvSpPr>
            <a:spLocks noGrp="1"/>
          </p:cNvSpPr>
          <p:nvPr>
            <p:ph idx="1"/>
          </p:nvPr>
        </p:nvSpPr>
        <p:spPr/>
        <p:txBody>
          <a:bodyPr/>
          <a:lstStyle/>
          <a:p>
            <a:pPr>
              <a:buFont typeface="Wingdings" pitchFamily="2" charset="2"/>
              <a:buChar char="Ø"/>
            </a:pPr>
            <a:r>
              <a:rPr lang="en-US" dirty="0"/>
              <a:t> The web application can be adopted to any specific or      general sporting events.</a:t>
            </a:r>
          </a:p>
          <a:p>
            <a:pPr>
              <a:buFont typeface="Wingdings" pitchFamily="2" charset="2"/>
              <a:buChar char="Ø"/>
            </a:pPr>
            <a:r>
              <a:rPr lang="en-US" dirty="0"/>
              <a:t>Can be adopted by any school/college sports department to maintain the athletes and their participation details.</a:t>
            </a:r>
            <a:endParaRPr lang="en-IN" dirty="0"/>
          </a:p>
        </p:txBody>
      </p:sp>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lstStyle/>
          <a:p>
            <a:r>
              <a:rPr lang="en-US" dirty="0">
                <a:latin typeface="Andalus" pitchFamily="18" charset="-78"/>
                <a:cs typeface="Andalus" pitchFamily="18" charset="-78"/>
              </a:rPr>
              <a:t>Conclusion:</a:t>
            </a:r>
            <a:endParaRPr lang="en-IN" dirty="0">
              <a:latin typeface="Andalus" pitchFamily="18" charset="-78"/>
              <a:cs typeface="Andalus" pitchFamily="18" charset="-78"/>
            </a:endParaRPr>
          </a:p>
        </p:txBody>
      </p:sp>
      <p:sp>
        <p:nvSpPr>
          <p:cNvPr id="3" name="Content Placeholder 2"/>
          <p:cNvSpPr>
            <a:spLocks noGrp="1"/>
          </p:cNvSpPr>
          <p:nvPr>
            <p:ph idx="1"/>
          </p:nvPr>
        </p:nvSpPr>
        <p:spPr/>
        <p:txBody>
          <a:bodyPr/>
          <a:lstStyle/>
          <a:p>
            <a:r>
              <a:rPr lang="en-US" dirty="0">
                <a:latin typeface="Andalus" pitchFamily="18" charset="-78"/>
                <a:cs typeface="Andalus" pitchFamily="18" charset="-78"/>
              </a:rPr>
              <a:t>The developed web application enables effective storage and retrieval of the data stored in the database with a simple user interface.</a:t>
            </a:r>
          </a:p>
          <a:p>
            <a:r>
              <a:rPr lang="en-US" dirty="0">
                <a:latin typeface="Andalus" pitchFamily="18" charset="-78"/>
                <a:cs typeface="Andalus" pitchFamily="18" charset="-78"/>
              </a:rPr>
              <a:t>FUTURE ENHANCEMENT : Multimedia database application could be developed which shows the visualiation of the details thus enabling a better understanding and analyzation of the data</a:t>
            </a:r>
          </a:p>
          <a:p>
            <a:pPr>
              <a:buNone/>
            </a:pPr>
            <a:endParaRPr lang="en-US" dirty="0"/>
          </a:p>
          <a:p>
            <a:pPr>
              <a:buNone/>
            </a:pPr>
            <a:endParaRPr lang="en-US" dirty="0"/>
          </a:p>
          <a:p>
            <a:pPr>
              <a:buNone/>
            </a:pPr>
            <a:endParaRPr lang="en-US" dirty="0"/>
          </a:p>
        </p:txBody>
      </p:sp>
    </p:spTree>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ndalus" pitchFamily="18" charset="-78"/>
                <a:cs typeface="Andalus" pitchFamily="18" charset="-78"/>
              </a:rPr>
              <a:t>REFERENCES:</a:t>
            </a:r>
            <a:endParaRPr lang="en-IN" dirty="0">
              <a:latin typeface="Andalus" pitchFamily="18" charset="-78"/>
              <a:cs typeface="Andalus" pitchFamily="18" charset="-78"/>
            </a:endParaRPr>
          </a:p>
        </p:txBody>
      </p:sp>
      <p:sp>
        <p:nvSpPr>
          <p:cNvPr id="3" name="Content Placeholder 2"/>
          <p:cNvSpPr>
            <a:spLocks noGrp="1"/>
          </p:cNvSpPr>
          <p:nvPr>
            <p:ph idx="1"/>
          </p:nvPr>
        </p:nvSpPr>
        <p:spPr/>
        <p:txBody>
          <a:bodyPr/>
          <a:lstStyle/>
          <a:p>
            <a:pPr>
              <a:buNone/>
            </a:pPr>
            <a:r>
              <a:rPr lang="en-US" dirty="0"/>
              <a:t>[</a:t>
            </a:r>
            <a:r>
              <a:rPr lang="en-US" dirty="0">
                <a:latin typeface="Andalus" pitchFamily="18" charset="-78"/>
                <a:cs typeface="Andalus" pitchFamily="18" charset="-78"/>
              </a:rPr>
              <a:t>1]Fundamentals of Database Systems , RamezElmasri and Shamkant B.Navathe,7</a:t>
            </a:r>
            <a:r>
              <a:rPr lang="en-US" baseline="30000" dirty="0">
                <a:latin typeface="Andalus" pitchFamily="18" charset="-78"/>
                <a:cs typeface="Andalus" pitchFamily="18" charset="-78"/>
              </a:rPr>
              <a:t>th</a:t>
            </a:r>
            <a:r>
              <a:rPr lang="en-US" dirty="0">
                <a:latin typeface="Andalus" pitchFamily="18" charset="-78"/>
                <a:cs typeface="Andalus" pitchFamily="18" charset="-78"/>
              </a:rPr>
              <a:t> Edition,2017,Pearson.</a:t>
            </a:r>
          </a:p>
          <a:p>
            <a:pPr>
              <a:buNone/>
            </a:pPr>
            <a:r>
              <a:rPr lang="en-US" dirty="0">
                <a:latin typeface="Andalus" pitchFamily="18" charset="-78"/>
                <a:cs typeface="Andalus" pitchFamily="18" charset="-78"/>
              </a:rPr>
              <a:t>[2]Database management systems,Ramakrishnan,Gehrke,3</a:t>
            </a:r>
            <a:r>
              <a:rPr lang="en-US" baseline="30000" dirty="0">
                <a:latin typeface="Andalus" pitchFamily="18" charset="-78"/>
                <a:cs typeface="Andalus" pitchFamily="18" charset="-78"/>
              </a:rPr>
              <a:t>rd</a:t>
            </a:r>
            <a:r>
              <a:rPr lang="en-US" dirty="0">
                <a:latin typeface="Andalus" pitchFamily="18" charset="-78"/>
                <a:cs typeface="Andalus" pitchFamily="18" charset="-78"/>
              </a:rPr>
              <a:t> Edition,2014,McGrawHill</a:t>
            </a:r>
          </a:p>
          <a:p>
            <a:pPr>
              <a:buNone/>
            </a:pPr>
            <a:r>
              <a:rPr lang="en-US" dirty="0">
                <a:latin typeface="Andalus" pitchFamily="18" charset="-78"/>
                <a:cs typeface="Andalus" pitchFamily="18" charset="-78"/>
              </a:rPr>
              <a:t>[3]Websites : www.stackoverfow.com</a:t>
            </a:r>
          </a:p>
          <a:p>
            <a:pPr>
              <a:buNone/>
            </a:pPr>
            <a:r>
              <a:rPr lang="en-US" dirty="0">
                <a:latin typeface="Andalus" pitchFamily="18" charset="-78"/>
                <a:cs typeface="Andalus" pitchFamily="18" charset="-78"/>
              </a:rPr>
              <a:t>			 www.w3schools.com </a:t>
            </a:r>
            <a:endParaRPr lang="en-IN" dirty="0">
              <a:latin typeface="Andalus" pitchFamily="18" charset="-78"/>
              <a:cs typeface="Andalus" pitchFamily="18"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0"/>
            <a:lum/>
          </a:blip>
          <a:srcRect/>
          <a:stretch>
            <a:fillRect l="-51000" r="-54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323528" y="376672"/>
            <a:ext cx="8064896" cy="2764296"/>
          </a:xfrm>
        </p:spPr>
        <p:txBody>
          <a:bodyPr>
            <a:normAutofit fontScale="90000"/>
          </a:bodyPr>
          <a:lstStyle/>
          <a:p>
            <a:pPr algn="ctr"/>
            <a:r>
              <a:rPr lang="en-IN" sz="4000" u="sng" dirty="0">
                <a:solidFill>
                  <a:schemeClr val="tx2">
                    <a:lumMod val="10000"/>
                  </a:schemeClr>
                </a:solidFill>
                <a:latin typeface="Times New Roman" panose="02020603050405020304" pitchFamily="18" charset="0"/>
                <a:cs typeface="Times New Roman" panose="02020603050405020304" pitchFamily="18" charset="0"/>
              </a:rPr>
              <a:t>FILE STRUCTURES LABORATORY</a:t>
            </a:r>
            <a:br>
              <a:rPr lang="en-IN" sz="2800" dirty="0">
                <a:solidFill>
                  <a:schemeClr val="tx2">
                    <a:lumMod val="10000"/>
                  </a:schemeClr>
                </a:solidFill>
                <a:latin typeface="Andalus" pitchFamily="18" charset="-78"/>
                <a:cs typeface="Andalus" pitchFamily="18" charset="-78"/>
              </a:rPr>
            </a:br>
            <a:r>
              <a:rPr lang="en-IN" sz="2800" dirty="0">
                <a:solidFill>
                  <a:schemeClr val="tx2">
                    <a:lumMod val="10000"/>
                  </a:schemeClr>
                </a:solidFill>
                <a:latin typeface="Times New Roman" panose="02020603050405020304" pitchFamily="18" charset="0"/>
                <a:cs typeface="Times New Roman" panose="02020603050405020304" pitchFamily="18" charset="0"/>
              </a:rPr>
              <a:t>(15ISL68</a:t>
            </a:r>
            <a:r>
              <a:rPr lang="en-IN" sz="3100" dirty="0">
                <a:solidFill>
                  <a:schemeClr val="tx2">
                    <a:lumMod val="10000"/>
                  </a:schemeClr>
                </a:solidFill>
                <a:latin typeface="Times New Roman" panose="02020603050405020304" pitchFamily="18" charset="0"/>
                <a:cs typeface="Times New Roman" panose="02020603050405020304" pitchFamily="18" charset="0"/>
              </a:rPr>
              <a:t>)</a:t>
            </a:r>
            <a:br>
              <a:rPr lang="en-IN" sz="3100" dirty="0">
                <a:solidFill>
                  <a:schemeClr val="tx2">
                    <a:lumMod val="10000"/>
                  </a:schemeClr>
                </a:solidFill>
                <a:latin typeface="Times New Roman" panose="02020603050405020304" pitchFamily="18" charset="0"/>
                <a:cs typeface="Times New Roman" panose="02020603050405020304" pitchFamily="18" charset="0"/>
              </a:rPr>
            </a:br>
            <a:r>
              <a:rPr lang="en-IN" sz="3100" u="sng" dirty="0">
                <a:solidFill>
                  <a:schemeClr val="tx2">
                    <a:lumMod val="10000"/>
                  </a:schemeClr>
                </a:solidFill>
                <a:latin typeface="Times New Roman" panose="02020603050405020304" pitchFamily="18" charset="0"/>
                <a:cs typeface="Times New Roman" panose="02020603050405020304" pitchFamily="18" charset="0"/>
              </a:rPr>
              <a:t>TITLE </a:t>
            </a:r>
            <a:r>
              <a:rPr lang="en-IN" sz="3100" dirty="0">
                <a:solidFill>
                  <a:schemeClr val="tx2">
                    <a:lumMod val="10000"/>
                  </a:schemeClr>
                </a:solidFill>
                <a:latin typeface="Andalus" pitchFamily="18" charset="-78"/>
                <a:cs typeface="Andalus" pitchFamily="18" charset="-78"/>
              </a:rPr>
              <a:t>: </a:t>
            </a:r>
            <a:r>
              <a:rPr lang="en-IN" sz="2700" dirty="0">
                <a:solidFill>
                  <a:schemeClr val="tx2">
                    <a:lumMod val="10000"/>
                  </a:schemeClr>
                </a:solidFill>
                <a:latin typeface="Times New Roman" panose="02020603050405020304" pitchFamily="18" charset="0"/>
                <a:cs typeface="Times New Roman" panose="02020603050405020304" pitchFamily="18" charset="0"/>
              </a:rPr>
              <a:t>FOOD DISTRIBUTION 	</a:t>
            </a:r>
            <a:br>
              <a:rPr lang="en-IN" sz="2700" dirty="0">
                <a:solidFill>
                  <a:schemeClr val="tx2">
                    <a:lumMod val="10000"/>
                  </a:schemeClr>
                </a:solidFill>
                <a:latin typeface="Times New Roman" panose="02020603050405020304" pitchFamily="18" charset="0"/>
                <a:cs typeface="Times New Roman" panose="02020603050405020304" pitchFamily="18" charset="0"/>
              </a:rPr>
            </a:br>
            <a:r>
              <a:rPr lang="en-IN" sz="2700" dirty="0">
                <a:solidFill>
                  <a:schemeClr val="tx2">
                    <a:lumMod val="10000"/>
                  </a:schemeClr>
                </a:solidFill>
                <a:latin typeface="Times New Roman" panose="02020603050405020304" pitchFamily="18" charset="0"/>
                <a:cs typeface="Times New Roman" panose="02020603050405020304" pitchFamily="18" charset="0"/>
              </a:rPr>
              <a:t>MANAGEMENT SYSTEM USING HASHING</a:t>
            </a:r>
            <a:br>
              <a:rPr lang="en-IN" sz="3100" dirty="0">
                <a:solidFill>
                  <a:schemeClr val="tx2">
                    <a:lumMod val="10000"/>
                  </a:schemeClr>
                </a:solidFill>
                <a:latin typeface="Andalus" pitchFamily="18" charset="-78"/>
                <a:cs typeface="Andalus" pitchFamily="18" charset="-78"/>
              </a:rPr>
            </a:br>
            <a:endParaRPr lang="en-IN" sz="3100" dirty="0">
              <a:solidFill>
                <a:schemeClr val="tx2">
                  <a:lumMod val="10000"/>
                </a:schemeClr>
              </a:solidFill>
              <a:latin typeface="Andalus" pitchFamily="18" charset="-78"/>
              <a:cs typeface="Andalus" pitchFamily="18" charset="-78"/>
            </a:endParaRPr>
          </a:p>
        </p:txBody>
      </p:sp>
      <p:sp>
        <p:nvSpPr>
          <p:cNvPr id="5" name="Subtitle 4"/>
          <p:cNvSpPr>
            <a:spLocks noGrp="1"/>
          </p:cNvSpPr>
          <p:nvPr>
            <p:ph type="subTitle" idx="1"/>
          </p:nvPr>
        </p:nvSpPr>
        <p:spPr>
          <a:xfrm>
            <a:off x="215516" y="3488433"/>
            <a:ext cx="8712968" cy="3259832"/>
          </a:xfrm>
        </p:spPr>
        <p:txBody>
          <a:bodyPr>
            <a:normAutofit/>
          </a:bodyPr>
          <a:lstStyle/>
          <a:p>
            <a:pPr algn="l"/>
            <a:r>
              <a:rPr lang="en-US" sz="2400" b="1" u="sng" dirty="0">
                <a:solidFill>
                  <a:schemeClr val="bg1"/>
                </a:solidFill>
                <a:latin typeface="Times New Roman" panose="02020603050405020304" pitchFamily="18" charset="0"/>
                <a:cs typeface="Times New Roman" panose="02020603050405020304" pitchFamily="18" charset="0"/>
              </a:rPr>
              <a:t>NAME:</a:t>
            </a:r>
            <a:r>
              <a:rPr lang="en-US" sz="2400" b="1" dirty="0">
                <a:solidFill>
                  <a:schemeClr val="bg1"/>
                </a:solidFill>
                <a:latin typeface="Times New Roman" panose="02020603050405020304" pitchFamily="18" charset="0"/>
                <a:cs typeface="Times New Roman" panose="02020603050405020304" pitchFamily="18" charset="0"/>
              </a:rPr>
              <a:t>		HARSHINI B		PRANITHA KUMARI </a:t>
            </a:r>
          </a:p>
          <a:p>
            <a:pPr algn="l"/>
            <a:r>
              <a:rPr lang="en-US" sz="2400" b="1" u="sng" dirty="0">
                <a:solidFill>
                  <a:schemeClr val="bg1"/>
                </a:solidFill>
                <a:latin typeface="Times New Roman" panose="02020603050405020304" pitchFamily="18" charset="0"/>
                <a:cs typeface="Times New Roman" panose="02020603050405020304" pitchFamily="18" charset="0"/>
              </a:rPr>
              <a:t>USN:</a:t>
            </a:r>
            <a:r>
              <a:rPr lang="en-US" sz="2400" b="1" dirty="0">
                <a:solidFill>
                  <a:schemeClr val="bg1"/>
                </a:solidFill>
                <a:latin typeface="Times New Roman" panose="02020603050405020304" pitchFamily="18" charset="0"/>
                <a:cs typeface="Times New Roman" panose="02020603050405020304" pitchFamily="18" charset="0"/>
              </a:rPr>
              <a:t>			1RN15IS030		1RN15IS062</a:t>
            </a:r>
          </a:p>
          <a:p>
            <a:pPr algn="l"/>
            <a:r>
              <a:rPr lang="en-US" sz="2400" b="1" u="sng" dirty="0">
                <a:solidFill>
                  <a:schemeClr val="bg1"/>
                </a:solidFill>
                <a:latin typeface="Times New Roman" panose="02020603050405020304" pitchFamily="18" charset="0"/>
                <a:cs typeface="Times New Roman" panose="02020603050405020304" pitchFamily="18" charset="0"/>
              </a:rPr>
              <a:t>SEMESTER:</a:t>
            </a:r>
            <a:r>
              <a:rPr lang="en-US" sz="2400" b="1" dirty="0">
                <a:solidFill>
                  <a:schemeClr val="bg1"/>
                </a:solidFill>
                <a:latin typeface="Times New Roman" panose="02020603050405020304" pitchFamily="18" charset="0"/>
                <a:cs typeface="Times New Roman" panose="02020603050405020304" pitchFamily="18" charset="0"/>
              </a:rPr>
              <a:t>		VI			 VI</a:t>
            </a:r>
          </a:p>
          <a:p>
            <a:pPr algn="l"/>
            <a:r>
              <a:rPr lang="en-US" sz="2400" b="1" u="sng" dirty="0">
                <a:solidFill>
                  <a:schemeClr val="bg1"/>
                </a:solidFill>
                <a:latin typeface="Times New Roman" panose="02020603050405020304" pitchFamily="18" charset="0"/>
                <a:cs typeface="Times New Roman" panose="02020603050405020304" pitchFamily="18" charset="0"/>
              </a:rPr>
              <a:t>SECTION:</a:t>
            </a:r>
            <a:r>
              <a:rPr lang="en-US" sz="2400" b="1" dirty="0">
                <a:solidFill>
                  <a:schemeClr val="bg1"/>
                </a:solidFill>
                <a:latin typeface="Times New Roman" panose="02020603050405020304" pitchFamily="18" charset="0"/>
                <a:cs typeface="Times New Roman" panose="02020603050405020304" pitchFamily="18" charset="0"/>
              </a:rPr>
              <a:t>		A			 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1760" y="2204864"/>
            <a:ext cx="8305800" cy="1143000"/>
          </a:xfrm>
        </p:spPr>
        <p:txBody>
          <a:bodyPr>
            <a:normAutofit/>
          </a:bodyPr>
          <a:lstStyle/>
          <a:p>
            <a:r>
              <a:rPr lang="en-US" sz="6000" dirty="0">
                <a:latin typeface="Andalus" pitchFamily="18" charset="-78"/>
                <a:cs typeface="Andalus" pitchFamily="18" charset="-78"/>
              </a:rPr>
              <a:t>THANK YOU</a:t>
            </a:r>
            <a:endParaRPr lang="en-IN" sz="6000" dirty="0">
              <a:latin typeface="Andalus" pitchFamily="18" charset="-78"/>
              <a:cs typeface="Andalus" pitchFamily="18"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836712"/>
            <a:ext cx="8229600" cy="1368152"/>
          </a:xfrm>
        </p:spPr>
        <p:txBody>
          <a:bodyPr>
            <a:normAutofit fontScale="90000"/>
          </a:bodyPr>
          <a:lstStyle/>
          <a:p>
            <a:r>
              <a:rPr lang="en-US" b="1" u="sng" dirty="0">
                <a:latin typeface="Times New Roman" panose="02020603050405020304" pitchFamily="18" charset="0"/>
                <a:cs typeface="Times New Roman" panose="02020603050405020304" pitchFamily="18" charset="0"/>
              </a:rPr>
              <a:t>INTRODUCTION TO FILE STRUCTURES:</a:t>
            </a:r>
            <a:endParaRPr lang="en-IN" b="1" u="sng"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467544" y="2204864"/>
            <a:ext cx="7200800" cy="4464495"/>
          </a:xfrm>
        </p:spPr>
        <p:txBody>
          <a:bodyPr>
            <a:normAutofit/>
          </a:bodyPr>
          <a:lstStyle/>
          <a:p>
            <a:endParaRPr lang="en-US" sz="2400" b="1" u="sng" dirty="0">
              <a:latin typeface="Times New Roman" panose="02020603050405020304" pitchFamily="18" charset="0"/>
              <a:cs typeface="Times New Roman" panose="02020603050405020304" pitchFamily="18" charset="0"/>
            </a:endParaRPr>
          </a:p>
          <a:p>
            <a:r>
              <a:rPr lang="en-US" sz="2400" b="1" u="sng" dirty="0">
                <a:latin typeface="Times New Roman" panose="02020603050405020304" pitchFamily="18" charset="0"/>
                <a:cs typeface="Times New Roman" panose="02020603050405020304" pitchFamily="18" charset="0"/>
              </a:rPr>
              <a:t>File Structure is a combination of :</a:t>
            </a:r>
          </a:p>
          <a:p>
            <a:pPr marL="0" indent="0">
              <a:buNone/>
            </a:pPr>
            <a:r>
              <a:rPr lang="en-US" sz="2400" dirty="0">
                <a:latin typeface="Times New Roman" panose="02020603050405020304" pitchFamily="18" charset="0"/>
                <a:cs typeface="Times New Roman" panose="02020603050405020304" pitchFamily="18" charset="0"/>
              </a:rPr>
              <a:t>      (i)Representation of data in files.</a:t>
            </a:r>
          </a:p>
          <a:p>
            <a:pPr marL="0" indent="0">
              <a:buNone/>
            </a:pPr>
            <a:r>
              <a:rPr lang="en-US" sz="2400" dirty="0">
                <a:latin typeface="Times New Roman" panose="02020603050405020304" pitchFamily="18" charset="0"/>
                <a:cs typeface="Times New Roman" panose="02020603050405020304" pitchFamily="18" charset="0"/>
              </a:rPr>
              <a:t>      (ii)Ways of accessing data from the file.</a:t>
            </a:r>
          </a:p>
          <a:p>
            <a:r>
              <a:rPr lang="en-US" sz="2400" b="1" u="sng" dirty="0">
                <a:latin typeface="Times New Roman" panose="02020603050405020304" pitchFamily="18" charset="0"/>
                <a:cs typeface="Times New Roman" panose="02020603050405020304" pitchFamily="18" charset="0"/>
              </a:rPr>
              <a:t>Difference between file structures and data structures:</a:t>
            </a:r>
          </a:p>
          <a:p>
            <a:pPr marL="0" indent="0">
              <a:buNone/>
            </a:pPr>
            <a:r>
              <a:rPr lang="en-US" sz="2400" dirty="0">
                <a:latin typeface="Times New Roman" panose="02020603050405020304" pitchFamily="18" charset="0"/>
                <a:cs typeface="Times New Roman" panose="02020603050405020304" pitchFamily="18" charset="0"/>
              </a:rPr>
              <a:t>      File structures refers to organizing the data in          </a:t>
            </a:r>
          </a:p>
          <a:p>
            <a:pPr marL="0" indent="0">
              <a:buNone/>
            </a:pPr>
            <a:r>
              <a:rPr lang="en-US" sz="2400" dirty="0">
                <a:latin typeface="Times New Roman" panose="02020603050405020304" pitchFamily="18" charset="0"/>
                <a:cs typeface="Times New Roman" panose="02020603050405020304" pitchFamily="18" charset="0"/>
              </a:rPr>
              <a:t>      hard disk.</a:t>
            </a:r>
          </a:p>
          <a:p>
            <a:pPr marL="0" indent="0">
              <a:buNone/>
            </a:pPr>
            <a:r>
              <a:rPr lang="en-US" sz="2400" dirty="0">
                <a:latin typeface="Times New Roman" panose="02020603050405020304" pitchFamily="18" charset="0"/>
                <a:cs typeface="Times New Roman" panose="02020603050405020304" pitchFamily="18" charset="0"/>
              </a:rPr>
              <a:t>      Data structures refers to organizing </a:t>
            </a:r>
          </a:p>
          <a:p>
            <a:pPr marL="0" indent="0">
              <a:buNone/>
            </a:pPr>
            <a:r>
              <a:rPr lang="en-US" sz="2400" dirty="0">
                <a:latin typeface="Times New Roman" panose="02020603050405020304" pitchFamily="18" charset="0"/>
                <a:cs typeface="Times New Roman" panose="02020603050405020304" pitchFamily="18" charset="0"/>
              </a:rPr>
              <a:t>      the data in memory.             </a:t>
            </a:r>
          </a:p>
          <a:p>
            <a:endParaRPr lang="en-US" dirty="0"/>
          </a:p>
          <a:p>
            <a:endParaRPr lang="en-IN" dirty="0"/>
          </a:p>
        </p:txBody>
      </p:sp>
    </p:spTree>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440AF-E0D9-4B56-850A-A4077A52AFF0}"/>
              </a:ext>
            </a:extLst>
          </p:cNvPr>
          <p:cNvSpPr>
            <a:spLocks noGrp="1"/>
          </p:cNvSpPr>
          <p:nvPr>
            <p:ph type="title"/>
          </p:nvPr>
        </p:nvSpPr>
        <p:spPr/>
        <p:txBody>
          <a:bodyPr>
            <a:normAutofit fontScale="90000"/>
          </a:bodyPr>
          <a:lstStyle/>
          <a:p>
            <a:r>
              <a:rPr lang="en-IN" b="1" u="sng" dirty="0">
                <a:latin typeface="Times New Roman" panose="02020603050405020304" pitchFamily="18" charset="0"/>
                <a:cs typeface="Times New Roman" panose="02020603050405020304" pitchFamily="18" charset="0"/>
              </a:rPr>
              <a:t>GOALS</a:t>
            </a:r>
            <a:r>
              <a:rPr lang="en-IN" b="1" u="sng" dirty="0"/>
              <a:t> </a:t>
            </a:r>
            <a:r>
              <a:rPr lang="en-IN" sz="4400" b="1" u="sng" dirty="0">
                <a:latin typeface="Times New Roman" panose="02020603050405020304" pitchFamily="18" charset="0"/>
                <a:cs typeface="Times New Roman" panose="02020603050405020304" pitchFamily="18" charset="0"/>
              </a:rPr>
              <a:t>OF FILE STRUCTURES :</a:t>
            </a:r>
          </a:p>
        </p:txBody>
      </p:sp>
      <p:sp>
        <p:nvSpPr>
          <p:cNvPr id="5" name="Content Placeholder 4">
            <a:extLst>
              <a:ext uri="{FF2B5EF4-FFF2-40B4-BE49-F238E27FC236}">
                <a16:creationId xmlns:a16="http://schemas.microsoft.com/office/drawing/2014/main" id="{8A330D52-2C47-416F-BEE5-883281B57268}"/>
              </a:ext>
            </a:extLst>
          </p:cNvPr>
          <p:cNvSpPr>
            <a:spLocks noGrp="1"/>
          </p:cNvSpPr>
          <p:nvPr>
            <p:ph idx="1"/>
          </p:nvPr>
        </p:nvSpPr>
        <p:spPr/>
        <p:txBody>
          <a:bodyPr>
            <a:normAutofit/>
          </a:bodyPr>
          <a:lstStyle/>
          <a:p>
            <a:r>
              <a:rPr lang="en-IN" sz="2400" u="sng" dirty="0">
                <a:latin typeface="Times New Roman" panose="02020603050405020304" pitchFamily="18" charset="0"/>
                <a:cs typeface="Times New Roman" panose="02020603050405020304" pitchFamily="18" charset="0"/>
              </a:rPr>
              <a:t> </a:t>
            </a:r>
            <a:r>
              <a:rPr lang="en-IN" sz="2400" b="1" u="sng" dirty="0">
                <a:latin typeface="Times New Roman" panose="02020603050405020304" pitchFamily="18" charset="0"/>
                <a:cs typeface="Times New Roman" panose="02020603050405020304" pitchFamily="18" charset="0"/>
              </a:rPr>
              <a:t>GENERAL GOALS:</a:t>
            </a:r>
          </a:p>
          <a:p>
            <a:pPr marL="0" indent="0">
              <a:buNone/>
            </a:pPr>
            <a:r>
              <a:rPr lang="en-IN" sz="2400" dirty="0">
                <a:latin typeface="Times New Roman" panose="02020603050405020304" pitchFamily="18" charset="0"/>
                <a:cs typeface="Times New Roman" panose="02020603050405020304" pitchFamily="18" charset="0"/>
              </a:rPr>
              <a:t>    (i)Access the data in one trip to the disk.</a:t>
            </a:r>
          </a:p>
          <a:p>
            <a:pPr marL="0" indent="0">
              <a:buNone/>
            </a:pPr>
            <a:r>
              <a:rPr lang="en-IN" sz="2400" dirty="0">
                <a:latin typeface="Times New Roman" panose="02020603050405020304" pitchFamily="18" charset="0"/>
                <a:cs typeface="Times New Roman" panose="02020603050405020304" pitchFamily="18" charset="0"/>
              </a:rPr>
              <a:t>    (ii)Get the data in minimum trips.</a:t>
            </a:r>
          </a:p>
          <a:p>
            <a:pPr marL="0" indent="0">
              <a:buNone/>
            </a:pPr>
            <a:r>
              <a:rPr lang="en-IN" sz="2400" dirty="0">
                <a:latin typeface="Times New Roman" panose="02020603050405020304" pitchFamily="18" charset="0"/>
                <a:cs typeface="Times New Roman" panose="02020603050405020304" pitchFamily="18" charset="0"/>
              </a:rPr>
              <a:t>    (iii)Get all related data together in same trip.</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b="1" u="sng" dirty="0">
                <a:latin typeface="Times New Roman" panose="02020603050405020304" pitchFamily="18" charset="0"/>
                <a:cs typeface="Times New Roman" panose="02020603050405020304" pitchFamily="18" charset="0"/>
              </a:rPr>
              <a:t> PRIMARY GOALS:</a:t>
            </a:r>
          </a:p>
          <a:p>
            <a:pPr marL="0" indent="0">
              <a:buNone/>
            </a:pPr>
            <a:r>
              <a:rPr lang="en-IN" sz="2400" dirty="0">
                <a:latin typeface="Times New Roman" panose="02020603050405020304" pitchFamily="18" charset="0"/>
                <a:cs typeface="Times New Roman" panose="02020603050405020304" pitchFamily="18" charset="0"/>
              </a:rPr>
              <a:t>    (i)Minimizing the accessing time.</a:t>
            </a:r>
          </a:p>
          <a:p>
            <a:pPr marL="0" indent="0">
              <a:buNone/>
            </a:pPr>
            <a:r>
              <a:rPr lang="en-IN" sz="2400" dirty="0">
                <a:latin typeface="Times New Roman" panose="02020603050405020304" pitchFamily="18" charset="0"/>
                <a:cs typeface="Times New Roman" panose="02020603050405020304" pitchFamily="18" charset="0"/>
              </a:rPr>
              <a:t>    (ii)Maximizing the space utilization.</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411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D9AD1-E0C1-4114-8358-54DBA1B5915C}"/>
              </a:ext>
            </a:extLst>
          </p:cNvPr>
          <p:cNvSpPr>
            <a:spLocks noGrp="1"/>
          </p:cNvSpPr>
          <p:nvPr>
            <p:ph type="title"/>
          </p:nvPr>
        </p:nvSpPr>
        <p:spPr>
          <a:xfrm>
            <a:off x="457200" y="533400"/>
            <a:ext cx="8229600" cy="1313688"/>
          </a:xfrm>
        </p:spPr>
        <p:txBody>
          <a:bodyPr>
            <a:normAutofit/>
          </a:bodyPr>
          <a:lstStyle/>
          <a:p>
            <a:r>
              <a:rPr lang="en-IN" sz="5400"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5BF29488-1D6F-4AE1-8482-DFC57AEC6C1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25327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36"/>
            <a:ext cx="8229600" cy="5271864"/>
          </a:xfrm>
        </p:spPr>
        <p:txBody>
          <a:bodyPr>
            <a:normAutofit lnSpcReduction="10000"/>
          </a:bodyPr>
          <a:lstStyle/>
          <a:p>
            <a:r>
              <a:rPr lang="en-US" dirty="0">
                <a:latin typeface="Andalus" pitchFamily="18" charset="-78"/>
                <a:cs typeface="Andalus" pitchFamily="18" charset="-78"/>
              </a:rPr>
              <a:t>An interesting possibility for databases within the sports administration stream is in the scoring of athletes competing in judged sports, retrieving match details, information retrieval about the athletes and their respective teams.</a:t>
            </a:r>
          </a:p>
          <a:p>
            <a:r>
              <a:rPr lang="en-US" dirty="0">
                <a:latin typeface="Andalus" pitchFamily="18" charset="-78"/>
                <a:cs typeface="Andalus" pitchFamily="18" charset="-78"/>
              </a:rPr>
              <a:t>The particular sport discipline considered for this project is PRO KABADDI.</a:t>
            </a:r>
          </a:p>
          <a:p>
            <a:r>
              <a:rPr lang="en-US" dirty="0">
                <a:latin typeface="Andalus" pitchFamily="18" charset="-78"/>
                <a:cs typeface="Andalus" pitchFamily="18" charset="-78"/>
              </a:rPr>
              <a:t>PRO KABADDI LEAGUE is a professional-level kabaddi league in India which was established in 2014.</a:t>
            </a:r>
          </a:p>
          <a:p>
            <a:r>
              <a:rPr lang="en-US" dirty="0">
                <a:latin typeface="Andalus" pitchFamily="18" charset="-78"/>
                <a:cs typeface="Andalus" pitchFamily="18" charset="-78"/>
              </a:rPr>
              <a:t>This web application allows us to store and retrieve the details of players , teams participated in different seasons and also the match details.</a:t>
            </a:r>
          </a:p>
          <a:p>
            <a:endParaRPr lang="en-IN" dirty="0"/>
          </a:p>
        </p:txBody>
      </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143000"/>
          </a:xfrm>
        </p:spPr>
        <p:txBody>
          <a:bodyPr/>
          <a:lstStyle/>
          <a:p>
            <a:r>
              <a:rPr lang="en-US" b="1" dirty="0">
                <a:latin typeface="Andalus" pitchFamily="18" charset="-78"/>
                <a:cs typeface="Andalus" pitchFamily="18" charset="-78"/>
              </a:rPr>
              <a:t>DESCRIPTION</a:t>
            </a:r>
            <a:endParaRPr lang="en-IN" b="1" dirty="0">
              <a:latin typeface="Andalus" pitchFamily="18" charset="-78"/>
              <a:cs typeface="Andalus" pitchFamily="18" charset="-78"/>
            </a:endParaRPr>
          </a:p>
        </p:txBody>
      </p:sp>
      <p:sp>
        <p:nvSpPr>
          <p:cNvPr id="3" name="Content Placeholder 2"/>
          <p:cNvSpPr>
            <a:spLocks noGrp="1"/>
          </p:cNvSpPr>
          <p:nvPr>
            <p:ph idx="1"/>
          </p:nvPr>
        </p:nvSpPr>
        <p:spPr>
          <a:xfrm>
            <a:off x="457200" y="1700808"/>
            <a:ext cx="8229600" cy="4896544"/>
          </a:xfrm>
        </p:spPr>
        <p:txBody>
          <a:bodyPr/>
          <a:lstStyle/>
          <a:p>
            <a:r>
              <a:rPr lang="en-US" b="1" dirty="0">
                <a:latin typeface="Andalus" pitchFamily="18" charset="-78"/>
                <a:cs typeface="Andalus" pitchFamily="18" charset="-78"/>
              </a:rPr>
              <a:t>WEB APPLICATION ACCESS</a:t>
            </a:r>
          </a:p>
          <a:p>
            <a:pPr marL="1028700" lvl="1" indent="-571500">
              <a:buFont typeface="Wingdings" pitchFamily="2" charset="2"/>
              <a:buChar char="Ø"/>
            </a:pPr>
            <a:r>
              <a:rPr lang="en-US" sz="3200" b="1" dirty="0">
                <a:latin typeface="Andalus" pitchFamily="18" charset="-78"/>
                <a:cs typeface="Andalus" pitchFamily="18" charset="-78"/>
              </a:rPr>
              <a:t>USER SIGN UP: </a:t>
            </a:r>
            <a:r>
              <a:rPr lang="en-US" sz="2400" dirty="0">
                <a:latin typeface="Andalus" pitchFamily="18" charset="-78"/>
                <a:cs typeface="Andalus" pitchFamily="18" charset="-78"/>
              </a:rPr>
              <a:t>Allows user to register for successful access of the database application</a:t>
            </a:r>
            <a:r>
              <a:rPr lang="en-US" dirty="0">
                <a:latin typeface="Andalus" pitchFamily="18" charset="-78"/>
                <a:cs typeface="Andalus" pitchFamily="18" charset="-78"/>
              </a:rPr>
              <a:t>.</a:t>
            </a:r>
          </a:p>
          <a:p>
            <a:pPr marL="1028700" lvl="1" indent="-571500">
              <a:buNone/>
            </a:pPr>
            <a:endParaRPr lang="en-US" dirty="0">
              <a:latin typeface="Andalus" pitchFamily="18" charset="-78"/>
              <a:cs typeface="Andalus" pitchFamily="18" charset="-78"/>
            </a:endParaRPr>
          </a:p>
          <a:p>
            <a:pPr marL="1028700" lvl="1" indent="-571500">
              <a:buNone/>
            </a:pPr>
            <a:endParaRPr lang="en-US" sz="2800" dirty="0"/>
          </a:p>
          <a:p>
            <a:pPr marL="3714750" lvl="7" indent="-571500">
              <a:buNone/>
            </a:pPr>
            <a:endParaRPr lang="en-US" sz="2800" dirty="0"/>
          </a:p>
          <a:p>
            <a:pPr marL="3714750" lvl="7" indent="-571500">
              <a:buNone/>
            </a:pPr>
            <a:endParaRPr lang="en-US" sz="2800" dirty="0"/>
          </a:p>
          <a:p>
            <a:pPr marL="3714750" lvl="7" indent="-571500">
              <a:buNone/>
            </a:pPr>
            <a:endParaRPr lang="en-US" dirty="0"/>
          </a:p>
          <a:p>
            <a:pPr marL="3257550" lvl="6" indent="-571500">
              <a:buFont typeface="+mj-lt"/>
              <a:buAutoNum type="romanLcPeriod"/>
            </a:pPr>
            <a:endParaRPr lang="en-US" dirty="0"/>
          </a:p>
        </p:txBody>
      </p:sp>
      <p:pic>
        <p:nvPicPr>
          <p:cNvPr id="4" name="Picture 3" descr="sign up.PNG"/>
          <p:cNvPicPr>
            <a:picLocks noChangeAspect="1"/>
          </p:cNvPicPr>
          <p:nvPr/>
        </p:nvPicPr>
        <p:blipFill>
          <a:blip r:embed="rId2" cstate="print"/>
          <a:stretch>
            <a:fillRect/>
          </a:stretch>
        </p:blipFill>
        <p:spPr>
          <a:xfrm>
            <a:off x="539552" y="3068960"/>
            <a:ext cx="7740352" cy="3512667"/>
          </a:xfrm>
          <a:prstGeom prst="rect">
            <a:avLst/>
          </a:prstGeom>
        </p:spPr>
      </p:pic>
    </p:spTree>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idx="1"/>
          </p:nvPr>
        </p:nvSpPr>
        <p:spPr>
          <a:xfrm>
            <a:off x="457200" y="620688"/>
            <a:ext cx="8229600" cy="6237312"/>
          </a:xfrm>
        </p:spPr>
        <p:txBody>
          <a:bodyPr/>
          <a:lstStyle/>
          <a:p>
            <a:pPr marL="571500" indent="-571500">
              <a:buFont typeface="Wingdings" pitchFamily="2" charset="2"/>
              <a:buChar char="Ø"/>
            </a:pPr>
            <a:r>
              <a:rPr lang="en-US" sz="3200" b="1" dirty="0">
                <a:latin typeface="Andalus" pitchFamily="18" charset="-78"/>
                <a:cs typeface="Andalus" pitchFamily="18" charset="-78"/>
              </a:rPr>
              <a:t>USER LOGIN: </a:t>
            </a:r>
            <a:r>
              <a:rPr lang="en-US" sz="2800" dirty="0">
                <a:latin typeface="Andalus" pitchFamily="18" charset="-78"/>
                <a:cs typeface="Andalus" pitchFamily="18" charset="-78"/>
              </a:rPr>
              <a:t>On successful registration ,the user can login </a:t>
            </a:r>
            <a:r>
              <a:rPr lang="en-US" dirty="0">
                <a:latin typeface="Andalus" pitchFamily="18" charset="-78"/>
                <a:cs typeface="Andalus" pitchFamily="18" charset="-78"/>
              </a:rPr>
              <a:t>up</a:t>
            </a:r>
            <a:r>
              <a:rPr lang="en-US" sz="2800" dirty="0">
                <a:latin typeface="Andalus" pitchFamily="18" charset="-78"/>
                <a:cs typeface="Andalus" pitchFamily="18" charset="-78"/>
              </a:rPr>
              <a:t>on validation with the registered data.</a:t>
            </a:r>
          </a:p>
          <a:p>
            <a:pPr marL="571500" indent="-571500">
              <a:buFont typeface="Wingdings" pitchFamily="2" charset="2"/>
              <a:buChar char="Ø"/>
            </a:pPr>
            <a:endParaRPr lang="en-US" sz="2800" dirty="0">
              <a:latin typeface="Andalus" pitchFamily="18" charset="-78"/>
              <a:cs typeface="Andalus" pitchFamily="18" charset="-78"/>
            </a:endParaRPr>
          </a:p>
          <a:p>
            <a:pPr marL="571500" indent="-571500">
              <a:buFont typeface="Wingdings" pitchFamily="2" charset="2"/>
              <a:buChar char="Ø"/>
            </a:pPr>
            <a:endParaRPr lang="en-US" sz="2800" dirty="0">
              <a:latin typeface="Andalus" pitchFamily="18" charset="-78"/>
              <a:cs typeface="Andalus" pitchFamily="18" charset="-78"/>
            </a:endParaRPr>
          </a:p>
          <a:p>
            <a:pPr marL="571500" indent="-571500">
              <a:buFont typeface="Wingdings" pitchFamily="2" charset="2"/>
              <a:buChar char="Ø"/>
            </a:pPr>
            <a:endParaRPr lang="en-US" sz="2800" dirty="0">
              <a:latin typeface="Andalus" pitchFamily="18" charset="-78"/>
              <a:cs typeface="Andalus" pitchFamily="18" charset="-78"/>
            </a:endParaRPr>
          </a:p>
          <a:p>
            <a:pPr marL="571500" indent="-571500">
              <a:buFont typeface="Wingdings" pitchFamily="2" charset="2"/>
              <a:buChar char="Ø"/>
            </a:pPr>
            <a:endParaRPr lang="en-US" sz="2800" dirty="0">
              <a:latin typeface="Andalus" pitchFamily="18" charset="-78"/>
              <a:cs typeface="Andalus" pitchFamily="18" charset="-78"/>
            </a:endParaRPr>
          </a:p>
          <a:p>
            <a:pPr marL="571500" lvl="1" indent="-571500">
              <a:buClr>
                <a:schemeClr val="accent3"/>
              </a:buClr>
              <a:buSzPct val="95000"/>
              <a:buFont typeface="Wingdings" pitchFamily="2" charset="2"/>
              <a:buChar char="Ø"/>
            </a:pPr>
            <a:r>
              <a:rPr lang="en-US" sz="3200" b="1" dirty="0">
                <a:latin typeface="Andalus" pitchFamily="18" charset="-78"/>
                <a:cs typeface="Andalus" pitchFamily="18" charset="-78"/>
              </a:rPr>
              <a:t>ADMIN LOGIN:</a:t>
            </a:r>
            <a:r>
              <a:rPr lang="en-US" b="1" dirty="0">
                <a:latin typeface="Andalus" pitchFamily="18" charset="-78"/>
                <a:cs typeface="Andalus" pitchFamily="18" charset="-78"/>
              </a:rPr>
              <a:t> </a:t>
            </a:r>
            <a:r>
              <a:rPr lang="en-US" dirty="0">
                <a:latin typeface="Andalus" pitchFamily="18" charset="-78"/>
                <a:cs typeface="Andalus" pitchFamily="18" charset="-78"/>
              </a:rPr>
              <a:t>Allows only the admin to login on comparison with the details stored in the database.</a:t>
            </a:r>
          </a:p>
          <a:p>
            <a:pPr marL="571500" indent="-571500">
              <a:buNone/>
            </a:pPr>
            <a:endParaRPr lang="en-US" sz="2800" dirty="0">
              <a:latin typeface="Andalus" pitchFamily="18" charset="-78"/>
              <a:cs typeface="Andalus" pitchFamily="18" charset="-78"/>
            </a:endParaRPr>
          </a:p>
        </p:txBody>
      </p:sp>
      <p:pic>
        <p:nvPicPr>
          <p:cNvPr id="8" name="Picture 7" descr="u2.PNG"/>
          <p:cNvPicPr>
            <a:picLocks noChangeAspect="1"/>
          </p:cNvPicPr>
          <p:nvPr/>
        </p:nvPicPr>
        <p:blipFill>
          <a:blip r:embed="rId2" cstate="print"/>
          <a:stretch>
            <a:fillRect/>
          </a:stretch>
        </p:blipFill>
        <p:spPr>
          <a:xfrm>
            <a:off x="2627784" y="1556792"/>
            <a:ext cx="3096344" cy="1947138"/>
          </a:xfrm>
          <a:prstGeom prst="rect">
            <a:avLst/>
          </a:prstGeom>
        </p:spPr>
      </p:pic>
      <p:pic>
        <p:nvPicPr>
          <p:cNvPr id="9" name="Picture 8" descr="a1.PNG"/>
          <p:cNvPicPr>
            <a:picLocks noChangeAspect="1"/>
          </p:cNvPicPr>
          <p:nvPr/>
        </p:nvPicPr>
        <p:blipFill>
          <a:blip r:embed="rId3" cstate="print"/>
          <a:stretch>
            <a:fillRect/>
          </a:stretch>
        </p:blipFill>
        <p:spPr>
          <a:xfrm>
            <a:off x="2483768" y="4509120"/>
            <a:ext cx="3405984" cy="2063773"/>
          </a:xfrm>
          <a:prstGeom prst="rect">
            <a:avLst/>
          </a:prstGeom>
        </p:spPr>
      </p:pic>
    </p:spTree>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95536" y="836712"/>
            <a:ext cx="8301608" cy="5469240"/>
          </a:xfrm>
        </p:spPr>
        <p:txBody>
          <a:bodyPr/>
          <a:lstStyle/>
          <a:p>
            <a:pPr marL="274320" lvl="1" indent="-274320">
              <a:buClr>
                <a:schemeClr val="accent3"/>
              </a:buClr>
              <a:buSzPct val="95000"/>
            </a:pPr>
            <a:r>
              <a:rPr lang="en-US" sz="3200" b="1" dirty="0">
                <a:latin typeface="Andalus" pitchFamily="18" charset="-78"/>
                <a:cs typeface="Andalus" pitchFamily="18" charset="-78"/>
              </a:rPr>
              <a:t>ADMIN MENU : </a:t>
            </a:r>
            <a:r>
              <a:rPr lang="en-US" sz="3200" dirty="0">
                <a:latin typeface="Andalus" pitchFamily="18" charset="-78"/>
                <a:cs typeface="Andalus" pitchFamily="18" charset="-78"/>
              </a:rPr>
              <a:t>Allows the admin to perform create , insert , update , delete(CRUD) operations on all the tables of the database</a:t>
            </a:r>
          </a:p>
          <a:p>
            <a:pPr marL="274320" lvl="1" indent="-274320">
              <a:buClr>
                <a:schemeClr val="accent3"/>
              </a:buClr>
              <a:buSzPct val="95000"/>
              <a:buNone/>
            </a:pPr>
            <a:endParaRPr lang="en-US" sz="3200" dirty="0">
              <a:latin typeface="Andalus" pitchFamily="18" charset="-78"/>
              <a:cs typeface="Andalus" pitchFamily="18" charset="-78"/>
            </a:endParaRPr>
          </a:p>
          <a:p>
            <a:pPr marL="274320" lvl="1" indent="-274320">
              <a:buClr>
                <a:schemeClr val="accent3"/>
              </a:buClr>
              <a:buSzPct val="95000"/>
              <a:buFont typeface="Arial" pitchFamily="34" charset="0"/>
              <a:buChar char="•"/>
            </a:pPr>
            <a:endParaRPr lang="en-US" sz="3200" dirty="0">
              <a:latin typeface="Andalus" pitchFamily="18" charset="-78"/>
              <a:cs typeface="Andalus" pitchFamily="18" charset="-78"/>
            </a:endParaRPr>
          </a:p>
          <a:p>
            <a:endParaRPr lang="en-IN" dirty="0"/>
          </a:p>
        </p:txBody>
      </p:sp>
      <p:pic>
        <p:nvPicPr>
          <p:cNvPr id="12" name="Picture 11" descr="menu1.PNG"/>
          <p:cNvPicPr>
            <a:picLocks noChangeAspect="1"/>
          </p:cNvPicPr>
          <p:nvPr/>
        </p:nvPicPr>
        <p:blipFill>
          <a:blip r:embed="rId2" cstate="print"/>
          <a:stretch>
            <a:fillRect/>
          </a:stretch>
        </p:blipFill>
        <p:spPr>
          <a:xfrm>
            <a:off x="611560" y="2411399"/>
            <a:ext cx="7488832" cy="3609889"/>
          </a:xfrm>
          <a:prstGeom prst="rect">
            <a:avLst/>
          </a:prstGeom>
        </p:spPr>
      </p:pic>
    </p:spTree>
  </p:cSld>
  <p:clrMapOvr>
    <a:masterClrMapping/>
  </p:clrMapOvr>
  <p:transition>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1143</TotalTime>
  <Words>544</Words>
  <Application>Microsoft Office PowerPoint</Application>
  <PresentationFormat>On-screen Show (4:3)</PresentationFormat>
  <Paragraphs>102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Andalus</vt:lpstr>
      <vt:lpstr>Arial</vt:lpstr>
      <vt:lpstr>Calibri</vt:lpstr>
      <vt:lpstr>Constantia</vt:lpstr>
      <vt:lpstr>Times New Roman</vt:lpstr>
      <vt:lpstr>Wingdings</vt:lpstr>
      <vt:lpstr>Wingdings 2</vt:lpstr>
      <vt:lpstr>Flow</vt:lpstr>
      <vt:lpstr>RNS INSTITUTE OF TECHNOLOGY</vt:lpstr>
      <vt:lpstr>FILE STRUCTURES LABORATORY (15ISL68) TITLE : FOOD DISTRIBUTION   MANAGEMENT SYSTEM USING HASHING </vt:lpstr>
      <vt:lpstr>INTRODUCTION TO FILE STRUCTURES:</vt:lpstr>
      <vt:lpstr>GOALS OF FILE STRUCTURES :</vt:lpstr>
      <vt:lpstr>APPLICATIONS:</vt:lpstr>
      <vt:lpstr>PowerPoint Presentation</vt:lpstr>
      <vt:lpstr>DESCRIPTION</vt:lpstr>
      <vt:lpstr>PowerPoint Presentation</vt:lpstr>
      <vt:lpstr>PowerPoint Presentation</vt:lpstr>
      <vt:lpstr>PowerPoint Presentation</vt:lpstr>
      <vt:lpstr>REQUIREMENT SPECIFICATION</vt:lpstr>
      <vt:lpstr>TABLES CREATED:ADMIN_LOGIN, USER_LOGIN,PLAYER,TEAM,SEASON, PLAYER_PLAY_DRETAILS,TEAM_PLAY_DETAILS,MATCH_DETAILS</vt:lpstr>
      <vt:lpstr>ENTITY RELATIONSHIP DIAGRAM</vt:lpstr>
      <vt:lpstr>SCHEMA DIAGRAM</vt:lpstr>
      <vt:lpstr>Triggers Implementation:</vt:lpstr>
      <vt:lpstr>STORED PROCEDURES IMPLEMENTATION:</vt:lpstr>
      <vt:lpstr>APPLICATIONS: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Meghana</dc:creator>
  <cp:lastModifiedBy>AdityaKompella LNS</cp:lastModifiedBy>
  <cp:revision>97</cp:revision>
  <dcterms:created xsi:type="dcterms:W3CDTF">2017-11-23T11:18:16Z</dcterms:created>
  <dcterms:modified xsi:type="dcterms:W3CDTF">2018-05-13T08:52:31Z</dcterms:modified>
</cp:coreProperties>
</file>